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310" r:id="rId5"/>
    <p:sldId id="303" r:id="rId6"/>
    <p:sldId id="311" r:id="rId7"/>
    <p:sldId id="313" r:id="rId8"/>
    <p:sldId id="317" r:id="rId9"/>
    <p:sldId id="314" r:id="rId10"/>
    <p:sldId id="315" r:id="rId11"/>
    <p:sldId id="318" r:id="rId12"/>
    <p:sldId id="319" r:id="rId13"/>
    <p:sldId id="320" r:id="rId1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80" d="100"/>
          <a:sy n="80" d="100"/>
        </p:scale>
        <p:origin x="12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751EA9-3ED8-468F-A83E-C0384741F229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s-CL"/>
        </a:p>
      </dgm:t>
    </dgm:pt>
    <dgm:pt modelId="{5AF14A92-22E6-43B2-822B-68523D6EEB17}">
      <dgm:prSet phldrT="[Texto]"/>
      <dgm:spPr/>
      <dgm:t>
        <a:bodyPr/>
        <a:lstStyle/>
        <a:p>
          <a:r>
            <a:rPr lang="es-ES" dirty="0"/>
            <a:t>Objetivo:</a:t>
          </a:r>
          <a:endParaRPr lang="es-CL" dirty="0"/>
        </a:p>
      </dgm:t>
    </dgm:pt>
    <dgm:pt modelId="{1805B533-B9B9-4CB6-A257-753952FCA908}" type="sibTrans" cxnId="{EF530FE2-1F56-43D3-BD95-013EFBF460DB}">
      <dgm:prSet/>
      <dgm:spPr/>
      <dgm:t>
        <a:bodyPr/>
        <a:lstStyle/>
        <a:p>
          <a:endParaRPr lang="es-CL"/>
        </a:p>
      </dgm:t>
    </dgm:pt>
    <dgm:pt modelId="{67408498-3A6F-4AE6-B5B6-896B8B85C421}" type="parTrans" cxnId="{EF530FE2-1F56-43D3-BD95-013EFBF460DB}">
      <dgm:prSet/>
      <dgm:spPr/>
      <dgm:t>
        <a:bodyPr/>
        <a:lstStyle/>
        <a:p>
          <a:endParaRPr lang="es-CL"/>
        </a:p>
      </dgm:t>
    </dgm:pt>
    <dgm:pt modelId="{F70F2FC0-C52E-46D3-B7F4-FAAD64FFAEAC}">
      <dgm:prSet phldrT="[Texto]"/>
      <dgm:spPr/>
      <dgm:t>
        <a:bodyPr/>
        <a:lstStyle/>
        <a:p>
          <a:r>
            <a:rPr lang="es-ES" dirty="0"/>
            <a:t>Datos:</a:t>
          </a:r>
          <a:endParaRPr lang="es-CL" dirty="0"/>
        </a:p>
      </dgm:t>
    </dgm:pt>
    <dgm:pt modelId="{AED45146-4529-475D-8550-D1989AAEDBC0}" type="parTrans" cxnId="{70F6D078-E632-4B58-98C2-1BC6B430B14B}">
      <dgm:prSet/>
      <dgm:spPr/>
      <dgm:t>
        <a:bodyPr/>
        <a:lstStyle/>
        <a:p>
          <a:endParaRPr lang="es-CL"/>
        </a:p>
      </dgm:t>
    </dgm:pt>
    <dgm:pt modelId="{04BE50A4-89BE-4B73-8CAE-3666C4364311}" type="sibTrans" cxnId="{70F6D078-E632-4B58-98C2-1BC6B430B14B}">
      <dgm:prSet/>
      <dgm:spPr/>
      <dgm:t>
        <a:bodyPr/>
        <a:lstStyle/>
        <a:p>
          <a:endParaRPr lang="es-CL"/>
        </a:p>
      </dgm:t>
    </dgm:pt>
    <dgm:pt modelId="{270851D2-49F2-4486-B7B9-85DB108F30BF}">
      <dgm:prSet phldrT="[Texto]"/>
      <dgm:spPr/>
      <dgm:t>
        <a:bodyPr/>
        <a:lstStyle/>
        <a:p>
          <a:r>
            <a:rPr lang="es-ES" dirty="0"/>
            <a:t>Modelo:</a:t>
          </a:r>
          <a:endParaRPr lang="es-CL" dirty="0"/>
        </a:p>
      </dgm:t>
    </dgm:pt>
    <dgm:pt modelId="{E15502FA-E6F5-4F44-924B-E9BFF6A3DC84}" type="parTrans" cxnId="{C40374B5-1ED0-4546-BCD4-5DD985D61317}">
      <dgm:prSet/>
      <dgm:spPr/>
      <dgm:t>
        <a:bodyPr/>
        <a:lstStyle/>
        <a:p>
          <a:endParaRPr lang="es-CL"/>
        </a:p>
      </dgm:t>
    </dgm:pt>
    <dgm:pt modelId="{1984613A-EC79-4333-8AF3-9014826B6A99}" type="sibTrans" cxnId="{C40374B5-1ED0-4546-BCD4-5DD985D61317}">
      <dgm:prSet/>
      <dgm:spPr/>
      <dgm:t>
        <a:bodyPr/>
        <a:lstStyle/>
        <a:p>
          <a:endParaRPr lang="es-CL"/>
        </a:p>
      </dgm:t>
    </dgm:pt>
    <dgm:pt modelId="{50D15DC6-B3AE-4DB9-9E63-8F04B5F15F8B}">
      <dgm:prSet phldrT="[Texto]"/>
      <dgm:spPr/>
      <dgm:t>
        <a:bodyPr/>
        <a:lstStyle/>
        <a:p>
          <a:r>
            <a:rPr lang="es-ES" dirty="0"/>
            <a:t>Presentación de </a:t>
          </a:r>
          <a:r>
            <a:rPr lang="es-ES" i="0" dirty="0"/>
            <a:t>resultados</a:t>
          </a:r>
          <a:endParaRPr lang="es-CL" i="0" dirty="0"/>
        </a:p>
      </dgm:t>
    </dgm:pt>
    <dgm:pt modelId="{EA60139C-58AD-487D-B6AE-01DFDF078EE5}" type="parTrans" cxnId="{19EAD53D-540E-482F-B1B8-153D4CDCDFB0}">
      <dgm:prSet/>
      <dgm:spPr/>
      <dgm:t>
        <a:bodyPr/>
        <a:lstStyle/>
        <a:p>
          <a:endParaRPr lang="es-CL"/>
        </a:p>
      </dgm:t>
    </dgm:pt>
    <dgm:pt modelId="{FEC892DA-D875-4A04-A9BB-F14F8AC97FAB}" type="sibTrans" cxnId="{19EAD53D-540E-482F-B1B8-153D4CDCDFB0}">
      <dgm:prSet/>
      <dgm:spPr/>
      <dgm:t>
        <a:bodyPr/>
        <a:lstStyle/>
        <a:p>
          <a:endParaRPr lang="es-CL"/>
        </a:p>
      </dgm:t>
    </dgm:pt>
    <dgm:pt modelId="{8EDC8B43-E7BB-464C-BE39-7317EBBC70FC}">
      <dgm:prSet phldrT="[Texto]"/>
      <dgm:spPr/>
      <dgm:t>
        <a:bodyPr/>
        <a:lstStyle/>
        <a:p>
          <a:r>
            <a:rPr lang="es-ES" dirty="0"/>
            <a:t>Clasificar imágenes de vehículos entre SUV y No SUV.</a:t>
          </a:r>
          <a:endParaRPr lang="es-CL" dirty="0"/>
        </a:p>
      </dgm:t>
    </dgm:pt>
    <dgm:pt modelId="{78B7FE72-42C3-4DC4-B685-86F9B43D9284}" type="parTrans" cxnId="{D7CB4A00-8556-4E02-B474-655A4BF584B5}">
      <dgm:prSet/>
      <dgm:spPr/>
      <dgm:t>
        <a:bodyPr/>
        <a:lstStyle/>
        <a:p>
          <a:endParaRPr lang="es-CL"/>
        </a:p>
      </dgm:t>
    </dgm:pt>
    <dgm:pt modelId="{A82D1CF7-5A8C-4A1E-BA8C-BEDCFF0A3AC2}" type="sibTrans" cxnId="{D7CB4A00-8556-4E02-B474-655A4BF584B5}">
      <dgm:prSet/>
      <dgm:spPr/>
      <dgm:t>
        <a:bodyPr/>
        <a:lstStyle/>
        <a:p>
          <a:endParaRPr lang="es-CL"/>
        </a:p>
      </dgm:t>
    </dgm:pt>
    <dgm:pt modelId="{57BB5AC0-7D43-44ED-A5C7-7A88CE081326}">
      <dgm:prSet phldrT="[Texto]"/>
      <dgm:spPr/>
      <dgm:t>
        <a:bodyPr/>
        <a:lstStyle/>
        <a:p>
          <a:r>
            <a:rPr lang="es-ES" dirty="0"/>
            <a:t>Imágenes.</a:t>
          </a:r>
          <a:endParaRPr lang="es-CL" dirty="0"/>
        </a:p>
      </dgm:t>
    </dgm:pt>
    <dgm:pt modelId="{A99733EA-DDF7-4148-89A1-FF2C6B8D8163}" type="parTrans" cxnId="{4532FBEA-15BA-4864-B339-E5D129D0E498}">
      <dgm:prSet/>
      <dgm:spPr/>
      <dgm:t>
        <a:bodyPr/>
        <a:lstStyle/>
        <a:p>
          <a:endParaRPr lang="es-CL"/>
        </a:p>
      </dgm:t>
    </dgm:pt>
    <dgm:pt modelId="{6A90EBAC-0D41-4A24-AD81-C9DE32344EBE}" type="sibTrans" cxnId="{4532FBEA-15BA-4864-B339-E5D129D0E498}">
      <dgm:prSet/>
      <dgm:spPr/>
      <dgm:t>
        <a:bodyPr/>
        <a:lstStyle/>
        <a:p>
          <a:endParaRPr lang="es-CL"/>
        </a:p>
      </dgm:t>
    </dgm:pt>
    <dgm:pt modelId="{4BA983E5-C7AC-4A72-9CAD-C724473B278F}">
      <dgm:prSet phldrT="[Texto]"/>
      <dgm:spPr/>
      <dgm:t>
        <a:bodyPr/>
        <a:lstStyle/>
        <a:p>
          <a:r>
            <a:rPr lang="es-CL" dirty="0" err="1"/>
            <a:t>Convolutional</a:t>
          </a:r>
          <a:r>
            <a:rPr lang="es-CL" dirty="0"/>
            <a:t> Neural Networks (CNN)</a:t>
          </a:r>
        </a:p>
      </dgm:t>
    </dgm:pt>
    <dgm:pt modelId="{3CE200BD-C0C5-4138-BB7A-312324200DB2}" type="parTrans" cxnId="{96ED7D2D-B15D-4F8D-ABAE-6709411B60AA}">
      <dgm:prSet/>
      <dgm:spPr/>
      <dgm:t>
        <a:bodyPr/>
        <a:lstStyle/>
        <a:p>
          <a:endParaRPr lang="es-CL"/>
        </a:p>
      </dgm:t>
    </dgm:pt>
    <dgm:pt modelId="{F936B186-3FEB-4113-997F-B1A55C2F18C1}" type="sibTrans" cxnId="{96ED7D2D-B15D-4F8D-ABAE-6709411B60AA}">
      <dgm:prSet/>
      <dgm:spPr/>
      <dgm:t>
        <a:bodyPr/>
        <a:lstStyle/>
        <a:p>
          <a:endParaRPr lang="es-CL"/>
        </a:p>
      </dgm:t>
    </dgm:pt>
    <dgm:pt modelId="{2F817CAF-A76E-4A85-883C-CDAF82C176B1}">
      <dgm:prSet phldrT="[Texto]"/>
      <dgm:spPr/>
      <dgm:t>
        <a:bodyPr/>
        <a:lstStyle/>
        <a:p>
          <a:r>
            <a:rPr lang="es-ES" i="0" dirty="0"/>
            <a:t> Tablas y gráficos.</a:t>
          </a:r>
          <a:endParaRPr lang="es-CL" i="0" dirty="0"/>
        </a:p>
      </dgm:t>
    </dgm:pt>
    <dgm:pt modelId="{1F04045C-BDEF-40EE-BD79-7CA6827EABBF}" type="parTrans" cxnId="{AD2BBF22-C42B-4BB3-BA53-9940F96E8C7F}">
      <dgm:prSet/>
      <dgm:spPr/>
      <dgm:t>
        <a:bodyPr/>
        <a:lstStyle/>
        <a:p>
          <a:endParaRPr lang="es-CL"/>
        </a:p>
      </dgm:t>
    </dgm:pt>
    <dgm:pt modelId="{FE6BC115-B814-43FE-A3F1-C7A7F6729C36}" type="sibTrans" cxnId="{AD2BBF22-C42B-4BB3-BA53-9940F96E8C7F}">
      <dgm:prSet/>
      <dgm:spPr/>
      <dgm:t>
        <a:bodyPr/>
        <a:lstStyle/>
        <a:p>
          <a:endParaRPr lang="es-CL"/>
        </a:p>
      </dgm:t>
    </dgm:pt>
    <dgm:pt modelId="{0378777A-AA28-419C-8E5A-8E0BB99518D6}">
      <dgm:prSet phldrT="[Texto]"/>
      <dgm:spPr/>
      <dgm:t>
        <a:bodyPr/>
        <a:lstStyle/>
        <a:p>
          <a:r>
            <a:rPr lang="es-ES" dirty="0"/>
            <a:t>Tamaño: 16.185 total, 8.144 etiquetadas. </a:t>
          </a:r>
          <a:endParaRPr lang="es-CL" dirty="0"/>
        </a:p>
      </dgm:t>
    </dgm:pt>
    <dgm:pt modelId="{B4E7743A-4FDF-4690-A688-AE8269A8BB70}" type="parTrans" cxnId="{037AD85F-38E6-4308-86F2-3BA8E512DAEC}">
      <dgm:prSet/>
      <dgm:spPr/>
      <dgm:t>
        <a:bodyPr/>
        <a:lstStyle/>
        <a:p>
          <a:endParaRPr lang="es-CL"/>
        </a:p>
      </dgm:t>
    </dgm:pt>
    <dgm:pt modelId="{2934D4F0-5B8B-4A32-AA68-0E8250910F53}" type="sibTrans" cxnId="{037AD85F-38E6-4308-86F2-3BA8E512DAEC}">
      <dgm:prSet/>
      <dgm:spPr/>
      <dgm:t>
        <a:bodyPr/>
        <a:lstStyle/>
        <a:p>
          <a:endParaRPr lang="es-CL"/>
        </a:p>
      </dgm:t>
    </dgm:pt>
    <dgm:pt modelId="{21827D11-30ED-42E9-A9A6-AD296E2E489E}" type="pres">
      <dgm:prSet presAssocID="{03751EA9-3ED8-468F-A83E-C0384741F229}" presName="Name0" presStyleCnt="0">
        <dgm:presLayoutVars>
          <dgm:chMax val="7"/>
          <dgm:chPref val="7"/>
          <dgm:dir/>
        </dgm:presLayoutVars>
      </dgm:prSet>
      <dgm:spPr/>
    </dgm:pt>
    <dgm:pt modelId="{5F0A6D54-D790-415D-8FBE-E75F4B54B300}" type="pres">
      <dgm:prSet presAssocID="{03751EA9-3ED8-468F-A83E-C0384741F229}" presName="Name1" presStyleCnt="0"/>
      <dgm:spPr/>
    </dgm:pt>
    <dgm:pt modelId="{EB7FEA34-1ABF-4539-B38B-9C60D8633BA2}" type="pres">
      <dgm:prSet presAssocID="{03751EA9-3ED8-468F-A83E-C0384741F229}" presName="cycle" presStyleCnt="0"/>
      <dgm:spPr/>
    </dgm:pt>
    <dgm:pt modelId="{7678369F-2208-46E0-A7C2-1D750A349273}" type="pres">
      <dgm:prSet presAssocID="{03751EA9-3ED8-468F-A83E-C0384741F229}" presName="srcNode" presStyleLbl="node1" presStyleIdx="0" presStyleCnt="4"/>
      <dgm:spPr/>
    </dgm:pt>
    <dgm:pt modelId="{1DC4FDF4-D822-4800-A46E-721ED6F5582C}" type="pres">
      <dgm:prSet presAssocID="{03751EA9-3ED8-468F-A83E-C0384741F229}" presName="conn" presStyleLbl="parChTrans1D2" presStyleIdx="0" presStyleCnt="1"/>
      <dgm:spPr/>
    </dgm:pt>
    <dgm:pt modelId="{A04D2463-F4E7-49C7-9BAE-57AA6709A65B}" type="pres">
      <dgm:prSet presAssocID="{03751EA9-3ED8-468F-A83E-C0384741F229}" presName="extraNode" presStyleLbl="node1" presStyleIdx="0" presStyleCnt="4"/>
      <dgm:spPr/>
    </dgm:pt>
    <dgm:pt modelId="{895EE2AE-F00F-451B-A1FB-5DABE29FBFC4}" type="pres">
      <dgm:prSet presAssocID="{03751EA9-3ED8-468F-A83E-C0384741F229}" presName="dstNode" presStyleLbl="node1" presStyleIdx="0" presStyleCnt="4"/>
      <dgm:spPr/>
    </dgm:pt>
    <dgm:pt modelId="{8A9583D8-1E94-4E53-8D29-43CF6EF2C251}" type="pres">
      <dgm:prSet presAssocID="{5AF14A92-22E6-43B2-822B-68523D6EEB17}" presName="text_1" presStyleLbl="node1" presStyleIdx="0" presStyleCnt="4">
        <dgm:presLayoutVars>
          <dgm:bulletEnabled val="1"/>
        </dgm:presLayoutVars>
      </dgm:prSet>
      <dgm:spPr/>
    </dgm:pt>
    <dgm:pt modelId="{EC733541-3CF2-4390-92FA-35FBE8A8F2AC}" type="pres">
      <dgm:prSet presAssocID="{5AF14A92-22E6-43B2-822B-68523D6EEB17}" presName="accent_1" presStyleCnt="0"/>
      <dgm:spPr/>
    </dgm:pt>
    <dgm:pt modelId="{31C78335-05A3-4E0A-A48D-E39671DC8B54}" type="pres">
      <dgm:prSet presAssocID="{5AF14A92-22E6-43B2-822B-68523D6EEB17}" presName="accentRepeatNode" presStyleLbl="solidFgAcc1" presStyleIdx="0" presStyleCnt="4"/>
      <dgm:spPr/>
    </dgm:pt>
    <dgm:pt modelId="{F25E309D-8069-4031-8C60-0A9728E53C05}" type="pres">
      <dgm:prSet presAssocID="{F70F2FC0-C52E-46D3-B7F4-FAAD64FFAEAC}" presName="text_2" presStyleLbl="node1" presStyleIdx="1" presStyleCnt="4">
        <dgm:presLayoutVars>
          <dgm:bulletEnabled val="1"/>
        </dgm:presLayoutVars>
      </dgm:prSet>
      <dgm:spPr/>
    </dgm:pt>
    <dgm:pt modelId="{216D7E27-E197-4118-A887-E0733EB850F9}" type="pres">
      <dgm:prSet presAssocID="{F70F2FC0-C52E-46D3-B7F4-FAAD64FFAEAC}" presName="accent_2" presStyleCnt="0"/>
      <dgm:spPr/>
    </dgm:pt>
    <dgm:pt modelId="{B8BE81FE-6601-4929-A073-F4995846ED90}" type="pres">
      <dgm:prSet presAssocID="{F70F2FC0-C52E-46D3-B7F4-FAAD64FFAEAC}" presName="accentRepeatNode" presStyleLbl="solidFgAcc1" presStyleIdx="1" presStyleCnt="4"/>
      <dgm:spPr/>
    </dgm:pt>
    <dgm:pt modelId="{6EDBAF5A-0A82-495C-8FD5-1507EED8197F}" type="pres">
      <dgm:prSet presAssocID="{270851D2-49F2-4486-B7B9-85DB108F30BF}" presName="text_3" presStyleLbl="node1" presStyleIdx="2" presStyleCnt="4">
        <dgm:presLayoutVars>
          <dgm:bulletEnabled val="1"/>
        </dgm:presLayoutVars>
      </dgm:prSet>
      <dgm:spPr/>
    </dgm:pt>
    <dgm:pt modelId="{79E4E1F5-F961-4A5E-99A8-6E8E8E27D647}" type="pres">
      <dgm:prSet presAssocID="{270851D2-49F2-4486-B7B9-85DB108F30BF}" presName="accent_3" presStyleCnt="0"/>
      <dgm:spPr/>
    </dgm:pt>
    <dgm:pt modelId="{421EACF6-0CD8-4725-A008-80C9ABC8E0AD}" type="pres">
      <dgm:prSet presAssocID="{270851D2-49F2-4486-B7B9-85DB108F30BF}" presName="accentRepeatNode" presStyleLbl="solidFgAcc1" presStyleIdx="2" presStyleCnt="4"/>
      <dgm:spPr/>
    </dgm:pt>
    <dgm:pt modelId="{E64D50D9-6FFE-4B0B-ADE5-462499EF0B61}" type="pres">
      <dgm:prSet presAssocID="{50D15DC6-B3AE-4DB9-9E63-8F04B5F15F8B}" presName="text_4" presStyleLbl="node1" presStyleIdx="3" presStyleCnt="4">
        <dgm:presLayoutVars>
          <dgm:bulletEnabled val="1"/>
        </dgm:presLayoutVars>
      </dgm:prSet>
      <dgm:spPr/>
    </dgm:pt>
    <dgm:pt modelId="{71CD99E5-F151-4D2C-B723-97D4E13A9FFD}" type="pres">
      <dgm:prSet presAssocID="{50D15DC6-B3AE-4DB9-9E63-8F04B5F15F8B}" presName="accent_4" presStyleCnt="0"/>
      <dgm:spPr/>
    </dgm:pt>
    <dgm:pt modelId="{C1934917-BE66-4270-AD24-5D756E448359}" type="pres">
      <dgm:prSet presAssocID="{50D15DC6-B3AE-4DB9-9E63-8F04B5F15F8B}" presName="accentRepeatNode" presStyleLbl="solidFgAcc1" presStyleIdx="3" presStyleCnt="4"/>
      <dgm:spPr/>
    </dgm:pt>
  </dgm:ptLst>
  <dgm:cxnLst>
    <dgm:cxn modelId="{D7CB4A00-8556-4E02-B474-655A4BF584B5}" srcId="{5AF14A92-22E6-43B2-822B-68523D6EEB17}" destId="{8EDC8B43-E7BB-464C-BE39-7317EBBC70FC}" srcOrd="0" destOrd="0" parTransId="{78B7FE72-42C3-4DC4-B685-86F9B43D9284}" sibTransId="{A82D1CF7-5A8C-4A1E-BA8C-BEDCFF0A3AC2}"/>
    <dgm:cxn modelId="{E86BC70F-2FEF-483B-9E41-7331803C8AE6}" type="presOf" srcId="{03751EA9-3ED8-468F-A83E-C0384741F229}" destId="{21827D11-30ED-42E9-A9A6-AD296E2E489E}" srcOrd="0" destOrd="0" presId="urn:microsoft.com/office/officeart/2008/layout/VerticalCurvedList"/>
    <dgm:cxn modelId="{0B4D1112-9287-4A8D-BAA6-5E0E177B885D}" type="presOf" srcId="{4BA983E5-C7AC-4A72-9CAD-C724473B278F}" destId="{6EDBAF5A-0A82-495C-8FD5-1507EED8197F}" srcOrd="0" destOrd="1" presId="urn:microsoft.com/office/officeart/2008/layout/VerticalCurvedList"/>
    <dgm:cxn modelId="{EA3BD91C-1334-435D-979A-3D8143B7A710}" type="presOf" srcId="{270851D2-49F2-4486-B7B9-85DB108F30BF}" destId="{6EDBAF5A-0A82-495C-8FD5-1507EED8197F}" srcOrd="0" destOrd="0" presId="urn:microsoft.com/office/officeart/2008/layout/VerticalCurvedList"/>
    <dgm:cxn modelId="{AD2BBF22-C42B-4BB3-BA53-9940F96E8C7F}" srcId="{50D15DC6-B3AE-4DB9-9E63-8F04B5F15F8B}" destId="{2F817CAF-A76E-4A85-883C-CDAF82C176B1}" srcOrd="0" destOrd="0" parTransId="{1F04045C-BDEF-40EE-BD79-7CA6827EABBF}" sibTransId="{FE6BC115-B814-43FE-A3F1-C7A7F6729C36}"/>
    <dgm:cxn modelId="{96ED7D2D-B15D-4F8D-ABAE-6709411B60AA}" srcId="{270851D2-49F2-4486-B7B9-85DB108F30BF}" destId="{4BA983E5-C7AC-4A72-9CAD-C724473B278F}" srcOrd="0" destOrd="0" parTransId="{3CE200BD-C0C5-4138-BB7A-312324200DB2}" sibTransId="{F936B186-3FEB-4113-997F-B1A55C2F18C1}"/>
    <dgm:cxn modelId="{D7181D36-A669-4B11-B5C3-81E714A4317F}" type="presOf" srcId="{A82D1CF7-5A8C-4A1E-BA8C-BEDCFF0A3AC2}" destId="{1DC4FDF4-D822-4800-A46E-721ED6F5582C}" srcOrd="0" destOrd="0" presId="urn:microsoft.com/office/officeart/2008/layout/VerticalCurvedList"/>
    <dgm:cxn modelId="{19EAD53D-540E-482F-B1B8-153D4CDCDFB0}" srcId="{03751EA9-3ED8-468F-A83E-C0384741F229}" destId="{50D15DC6-B3AE-4DB9-9E63-8F04B5F15F8B}" srcOrd="3" destOrd="0" parTransId="{EA60139C-58AD-487D-B6AE-01DFDF078EE5}" sibTransId="{FEC892DA-D875-4A04-A9BB-F14F8AC97FAB}"/>
    <dgm:cxn modelId="{F774EC3D-283D-40B7-85C0-E90748007334}" type="presOf" srcId="{8EDC8B43-E7BB-464C-BE39-7317EBBC70FC}" destId="{8A9583D8-1E94-4E53-8D29-43CF6EF2C251}" srcOrd="0" destOrd="1" presId="urn:microsoft.com/office/officeart/2008/layout/VerticalCurvedList"/>
    <dgm:cxn modelId="{037AD85F-38E6-4308-86F2-3BA8E512DAEC}" srcId="{F70F2FC0-C52E-46D3-B7F4-FAAD64FFAEAC}" destId="{0378777A-AA28-419C-8E5A-8E0BB99518D6}" srcOrd="1" destOrd="0" parTransId="{B4E7743A-4FDF-4690-A688-AE8269A8BB70}" sibTransId="{2934D4F0-5B8B-4A32-AA68-0E8250910F53}"/>
    <dgm:cxn modelId="{95E09862-6B2D-4711-AE3D-DA397D021134}" type="presOf" srcId="{5AF14A92-22E6-43B2-822B-68523D6EEB17}" destId="{8A9583D8-1E94-4E53-8D29-43CF6EF2C251}" srcOrd="0" destOrd="0" presId="urn:microsoft.com/office/officeart/2008/layout/VerticalCurvedList"/>
    <dgm:cxn modelId="{00AD4858-38AB-46C5-9EDB-CC6D7B0C97D7}" type="presOf" srcId="{0378777A-AA28-419C-8E5A-8E0BB99518D6}" destId="{F25E309D-8069-4031-8C60-0A9728E53C05}" srcOrd="0" destOrd="2" presId="urn:microsoft.com/office/officeart/2008/layout/VerticalCurvedList"/>
    <dgm:cxn modelId="{70F6D078-E632-4B58-98C2-1BC6B430B14B}" srcId="{03751EA9-3ED8-468F-A83E-C0384741F229}" destId="{F70F2FC0-C52E-46D3-B7F4-FAAD64FFAEAC}" srcOrd="1" destOrd="0" parTransId="{AED45146-4529-475D-8550-D1989AAEDBC0}" sibTransId="{04BE50A4-89BE-4B73-8CAE-3666C4364311}"/>
    <dgm:cxn modelId="{0EFA6083-E328-4C55-88FE-73391CDD84C7}" type="presOf" srcId="{57BB5AC0-7D43-44ED-A5C7-7A88CE081326}" destId="{F25E309D-8069-4031-8C60-0A9728E53C05}" srcOrd="0" destOrd="1" presId="urn:microsoft.com/office/officeart/2008/layout/VerticalCurvedList"/>
    <dgm:cxn modelId="{C04BBA86-0952-4561-8768-4DAEF281DC41}" type="presOf" srcId="{50D15DC6-B3AE-4DB9-9E63-8F04B5F15F8B}" destId="{E64D50D9-6FFE-4B0B-ADE5-462499EF0B61}" srcOrd="0" destOrd="0" presId="urn:microsoft.com/office/officeart/2008/layout/VerticalCurvedList"/>
    <dgm:cxn modelId="{312C6B8D-8921-450E-B982-F95ABFE8F787}" type="presOf" srcId="{F70F2FC0-C52E-46D3-B7F4-FAAD64FFAEAC}" destId="{F25E309D-8069-4031-8C60-0A9728E53C05}" srcOrd="0" destOrd="0" presId="urn:microsoft.com/office/officeart/2008/layout/VerticalCurvedList"/>
    <dgm:cxn modelId="{C40374B5-1ED0-4546-BCD4-5DD985D61317}" srcId="{03751EA9-3ED8-468F-A83E-C0384741F229}" destId="{270851D2-49F2-4486-B7B9-85DB108F30BF}" srcOrd="2" destOrd="0" parTransId="{E15502FA-E6F5-4F44-924B-E9BFF6A3DC84}" sibTransId="{1984613A-EC79-4333-8AF3-9014826B6A99}"/>
    <dgm:cxn modelId="{EF530FE2-1F56-43D3-BD95-013EFBF460DB}" srcId="{03751EA9-3ED8-468F-A83E-C0384741F229}" destId="{5AF14A92-22E6-43B2-822B-68523D6EEB17}" srcOrd="0" destOrd="0" parTransId="{67408498-3A6F-4AE6-B5B6-896B8B85C421}" sibTransId="{1805B533-B9B9-4CB6-A257-753952FCA908}"/>
    <dgm:cxn modelId="{249BFEE4-5C8E-4A91-AB27-90AB15AFDDBC}" type="presOf" srcId="{2F817CAF-A76E-4A85-883C-CDAF82C176B1}" destId="{E64D50D9-6FFE-4B0B-ADE5-462499EF0B61}" srcOrd="0" destOrd="1" presId="urn:microsoft.com/office/officeart/2008/layout/VerticalCurvedList"/>
    <dgm:cxn modelId="{4532FBEA-15BA-4864-B339-E5D129D0E498}" srcId="{F70F2FC0-C52E-46D3-B7F4-FAAD64FFAEAC}" destId="{57BB5AC0-7D43-44ED-A5C7-7A88CE081326}" srcOrd="0" destOrd="0" parTransId="{A99733EA-DDF7-4148-89A1-FF2C6B8D8163}" sibTransId="{6A90EBAC-0D41-4A24-AD81-C9DE32344EBE}"/>
    <dgm:cxn modelId="{0C4115AD-7936-4020-9EB6-62718EE066A0}" type="presParOf" srcId="{21827D11-30ED-42E9-A9A6-AD296E2E489E}" destId="{5F0A6D54-D790-415D-8FBE-E75F4B54B300}" srcOrd="0" destOrd="0" presId="urn:microsoft.com/office/officeart/2008/layout/VerticalCurvedList"/>
    <dgm:cxn modelId="{7045D446-275A-4992-B45A-19BBF17C2494}" type="presParOf" srcId="{5F0A6D54-D790-415D-8FBE-E75F4B54B300}" destId="{EB7FEA34-1ABF-4539-B38B-9C60D8633BA2}" srcOrd="0" destOrd="0" presId="urn:microsoft.com/office/officeart/2008/layout/VerticalCurvedList"/>
    <dgm:cxn modelId="{EB2FB1B5-88C1-482D-88D0-5AD28C954DCA}" type="presParOf" srcId="{EB7FEA34-1ABF-4539-B38B-9C60D8633BA2}" destId="{7678369F-2208-46E0-A7C2-1D750A349273}" srcOrd="0" destOrd="0" presId="urn:microsoft.com/office/officeart/2008/layout/VerticalCurvedList"/>
    <dgm:cxn modelId="{F79A43E9-2088-441B-B95A-7A98104A3B99}" type="presParOf" srcId="{EB7FEA34-1ABF-4539-B38B-9C60D8633BA2}" destId="{1DC4FDF4-D822-4800-A46E-721ED6F5582C}" srcOrd="1" destOrd="0" presId="urn:microsoft.com/office/officeart/2008/layout/VerticalCurvedList"/>
    <dgm:cxn modelId="{94595A14-99F7-4342-9C3E-03675C7C4997}" type="presParOf" srcId="{EB7FEA34-1ABF-4539-B38B-9C60D8633BA2}" destId="{A04D2463-F4E7-49C7-9BAE-57AA6709A65B}" srcOrd="2" destOrd="0" presId="urn:microsoft.com/office/officeart/2008/layout/VerticalCurvedList"/>
    <dgm:cxn modelId="{BD7CEC90-D636-438F-A579-880BB39FE9FC}" type="presParOf" srcId="{EB7FEA34-1ABF-4539-B38B-9C60D8633BA2}" destId="{895EE2AE-F00F-451B-A1FB-5DABE29FBFC4}" srcOrd="3" destOrd="0" presId="urn:microsoft.com/office/officeart/2008/layout/VerticalCurvedList"/>
    <dgm:cxn modelId="{1E68B84B-0EC0-4791-A9B1-8C9C5941D283}" type="presParOf" srcId="{5F0A6D54-D790-415D-8FBE-E75F4B54B300}" destId="{8A9583D8-1E94-4E53-8D29-43CF6EF2C251}" srcOrd="1" destOrd="0" presId="urn:microsoft.com/office/officeart/2008/layout/VerticalCurvedList"/>
    <dgm:cxn modelId="{0E645C89-C660-43B1-8D5D-A57A8201F632}" type="presParOf" srcId="{5F0A6D54-D790-415D-8FBE-E75F4B54B300}" destId="{EC733541-3CF2-4390-92FA-35FBE8A8F2AC}" srcOrd="2" destOrd="0" presId="urn:microsoft.com/office/officeart/2008/layout/VerticalCurvedList"/>
    <dgm:cxn modelId="{697E4349-4645-4142-8D2D-31D6260BE542}" type="presParOf" srcId="{EC733541-3CF2-4390-92FA-35FBE8A8F2AC}" destId="{31C78335-05A3-4E0A-A48D-E39671DC8B54}" srcOrd="0" destOrd="0" presId="urn:microsoft.com/office/officeart/2008/layout/VerticalCurvedList"/>
    <dgm:cxn modelId="{118D0F19-A8A2-4453-B6EC-99C9E2FF247E}" type="presParOf" srcId="{5F0A6D54-D790-415D-8FBE-E75F4B54B300}" destId="{F25E309D-8069-4031-8C60-0A9728E53C05}" srcOrd="3" destOrd="0" presId="urn:microsoft.com/office/officeart/2008/layout/VerticalCurvedList"/>
    <dgm:cxn modelId="{F79C2BC6-CD75-443D-8D3A-2A33FA905C52}" type="presParOf" srcId="{5F0A6D54-D790-415D-8FBE-E75F4B54B300}" destId="{216D7E27-E197-4118-A887-E0733EB850F9}" srcOrd="4" destOrd="0" presId="urn:microsoft.com/office/officeart/2008/layout/VerticalCurvedList"/>
    <dgm:cxn modelId="{C1337CBF-48CD-4EE7-912D-40EEF6A1BAE3}" type="presParOf" srcId="{216D7E27-E197-4118-A887-E0733EB850F9}" destId="{B8BE81FE-6601-4929-A073-F4995846ED90}" srcOrd="0" destOrd="0" presId="urn:microsoft.com/office/officeart/2008/layout/VerticalCurvedList"/>
    <dgm:cxn modelId="{05F1E29C-81AA-4846-A54B-A6FB42F0EB77}" type="presParOf" srcId="{5F0A6D54-D790-415D-8FBE-E75F4B54B300}" destId="{6EDBAF5A-0A82-495C-8FD5-1507EED8197F}" srcOrd="5" destOrd="0" presId="urn:microsoft.com/office/officeart/2008/layout/VerticalCurvedList"/>
    <dgm:cxn modelId="{0C3E25BC-D9BC-4126-81BC-FA785F37993F}" type="presParOf" srcId="{5F0A6D54-D790-415D-8FBE-E75F4B54B300}" destId="{79E4E1F5-F961-4A5E-99A8-6E8E8E27D647}" srcOrd="6" destOrd="0" presId="urn:microsoft.com/office/officeart/2008/layout/VerticalCurvedList"/>
    <dgm:cxn modelId="{31132AA9-D398-4F15-864C-21461B2AA0FA}" type="presParOf" srcId="{79E4E1F5-F961-4A5E-99A8-6E8E8E27D647}" destId="{421EACF6-0CD8-4725-A008-80C9ABC8E0AD}" srcOrd="0" destOrd="0" presId="urn:microsoft.com/office/officeart/2008/layout/VerticalCurvedList"/>
    <dgm:cxn modelId="{F4119127-E774-4269-BD1A-04D4312BAF9A}" type="presParOf" srcId="{5F0A6D54-D790-415D-8FBE-E75F4B54B300}" destId="{E64D50D9-6FFE-4B0B-ADE5-462499EF0B61}" srcOrd="7" destOrd="0" presId="urn:microsoft.com/office/officeart/2008/layout/VerticalCurvedList"/>
    <dgm:cxn modelId="{CFC4E817-37E8-4047-9E2F-8ACF2E2A79CD}" type="presParOf" srcId="{5F0A6D54-D790-415D-8FBE-E75F4B54B300}" destId="{71CD99E5-F151-4D2C-B723-97D4E13A9FFD}" srcOrd="8" destOrd="0" presId="urn:microsoft.com/office/officeart/2008/layout/VerticalCurvedList"/>
    <dgm:cxn modelId="{CA5C621D-53A0-49D5-AE63-142F11AB029A}" type="presParOf" srcId="{71CD99E5-F151-4D2C-B723-97D4E13A9FFD}" destId="{C1934917-BE66-4270-AD24-5D756E44835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C4FDF4-D822-4800-A46E-721ED6F5582C}">
      <dsp:nvSpPr>
        <dsp:cNvPr id="0" name=""/>
        <dsp:cNvSpPr/>
      </dsp:nvSpPr>
      <dsp:spPr>
        <a:xfrm>
          <a:off x="-7257131" y="-1109223"/>
          <a:ext cx="8636024" cy="8636024"/>
        </a:xfrm>
        <a:prstGeom prst="blockArc">
          <a:avLst>
            <a:gd name="adj1" fmla="val 18900000"/>
            <a:gd name="adj2" fmla="val 2700000"/>
            <a:gd name="adj3" fmla="val 250"/>
          </a:avLst>
        </a:pr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9583D8-1E94-4E53-8D29-43CF6EF2C251}">
      <dsp:nvSpPr>
        <dsp:cNvPr id="0" name=""/>
        <dsp:cNvSpPr/>
      </dsp:nvSpPr>
      <dsp:spPr>
        <a:xfrm>
          <a:off x="721390" y="493383"/>
          <a:ext cx="6367227" cy="98728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83654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Objetivo:</a:t>
          </a:r>
          <a:endParaRPr lang="es-CL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 dirty="0"/>
            <a:t>Clasificar imágenes de vehículos entre SUV y No SUV.</a:t>
          </a:r>
          <a:endParaRPr lang="es-CL" sz="1700" kern="1200" dirty="0"/>
        </a:p>
      </dsp:txBody>
      <dsp:txXfrm>
        <a:off x="721390" y="493383"/>
        <a:ext cx="6367227" cy="987280"/>
      </dsp:txXfrm>
    </dsp:sp>
    <dsp:sp modelId="{31C78335-05A3-4E0A-A48D-E39671DC8B54}">
      <dsp:nvSpPr>
        <dsp:cNvPr id="0" name=""/>
        <dsp:cNvSpPr/>
      </dsp:nvSpPr>
      <dsp:spPr>
        <a:xfrm>
          <a:off x="104339" y="369973"/>
          <a:ext cx="1234100" cy="123410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25E309D-8069-4031-8C60-0A9728E53C05}">
      <dsp:nvSpPr>
        <dsp:cNvPr id="0" name=""/>
        <dsp:cNvSpPr/>
      </dsp:nvSpPr>
      <dsp:spPr>
        <a:xfrm>
          <a:off x="1287420" y="1974560"/>
          <a:ext cx="5801196" cy="98728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83654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Datos:</a:t>
          </a:r>
          <a:endParaRPr lang="es-CL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 dirty="0"/>
            <a:t>Imágenes.</a:t>
          </a:r>
          <a:endParaRPr lang="es-CL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 dirty="0"/>
            <a:t>Tamaño: 16.185 total, 8.144 etiquetadas. </a:t>
          </a:r>
          <a:endParaRPr lang="es-CL" sz="1700" kern="1200" dirty="0"/>
        </a:p>
      </dsp:txBody>
      <dsp:txXfrm>
        <a:off x="1287420" y="1974560"/>
        <a:ext cx="5801196" cy="987280"/>
      </dsp:txXfrm>
    </dsp:sp>
    <dsp:sp modelId="{B8BE81FE-6601-4929-A073-F4995846ED90}">
      <dsp:nvSpPr>
        <dsp:cNvPr id="0" name=""/>
        <dsp:cNvSpPr/>
      </dsp:nvSpPr>
      <dsp:spPr>
        <a:xfrm>
          <a:off x="670370" y="1851150"/>
          <a:ext cx="1234100" cy="123410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6EDBAF5A-0A82-495C-8FD5-1507EED8197F}">
      <dsp:nvSpPr>
        <dsp:cNvPr id="0" name=""/>
        <dsp:cNvSpPr/>
      </dsp:nvSpPr>
      <dsp:spPr>
        <a:xfrm>
          <a:off x="1287420" y="3455737"/>
          <a:ext cx="5801196" cy="98728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83654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Modelo:</a:t>
          </a:r>
          <a:endParaRPr lang="es-CL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L" sz="1700" kern="1200" dirty="0" err="1"/>
            <a:t>Convolutional</a:t>
          </a:r>
          <a:r>
            <a:rPr lang="es-CL" sz="1700" kern="1200" dirty="0"/>
            <a:t> Neural Networks (CNN)</a:t>
          </a:r>
        </a:p>
      </dsp:txBody>
      <dsp:txXfrm>
        <a:off x="1287420" y="3455737"/>
        <a:ext cx="5801196" cy="987280"/>
      </dsp:txXfrm>
    </dsp:sp>
    <dsp:sp modelId="{421EACF6-0CD8-4725-A008-80C9ABC8E0AD}">
      <dsp:nvSpPr>
        <dsp:cNvPr id="0" name=""/>
        <dsp:cNvSpPr/>
      </dsp:nvSpPr>
      <dsp:spPr>
        <a:xfrm>
          <a:off x="670370" y="3332327"/>
          <a:ext cx="1234100" cy="123410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E64D50D9-6FFE-4B0B-ADE5-462499EF0B61}">
      <dsp:nvSpPr>
        <dsp:cNvPr id="0" name=""/>
        <dsp:cNvSpPr/>
      </dsp:nvSpPr>
      <dsp:spPr>
        <a:xfrm>
          <a:off x="721390" y="4936914"/>
          <a:ext cx="6367227" cy="98728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83654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Presentación de </a:t>
          </a:r>
          <a:r>
            <a:rPr lang="es-ES" sz="2200" i="0" kern="1200" dirty="0"/>
            <a:t>resultados</a:t>
          </a:r>
          <a:endParaRPr lang="es-CL" sz="2200" i="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i="0" kern="1200" dirty="0"/>
            <a:t> Tablas y gráficos.</a:t>
          </a:r>
          <a:endParaRPr lang="es-CL" sz="1700" i="0" kern="1200" dirty="0"/>
        </a:p>
      </dsp:txBody>
      <dsp:txXfrm>
        <a:off x="721390" y="4936914"/>
        <a:ext cx="6367227" cy="987280"/>
      </dsp:txXfrm>
    </dsp:sp>
    <dsp:sp modelId="{C1934917-BE66-4270-AD24-5D756E448359}">
      <dsp:nvSpPr>
        <dsp:cNvPr id="0" name=""/>
        <dsp:cNvSpPr/>
      </dsp:nvSpPr>
      <dsp:spPr>
        <a:xfrm>
          <a:off x="104339" y="4813504"/>
          <a:ext cx="1234100" cy="123410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l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E74E1C-1808-45B2-B75C-4D9001095507}" type="datetime1">
              <a:rPr lang="es-ES" smtClean="0"/>
              <a:t>21/03/2023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18C9D-7709-4A95-8F43-BBF0364748ED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20285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DDD639-B493-4C6F-8888-3252BB671C65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0909E6-4FD5-449B-938E-8FE1DD2E6C2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638602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909E6-4FD5-449B-938E-8FE1DD2E6C2B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18544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BC9D2E-4262-4D66-B695-BE788D84072B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17B069-C176-49CE-B015-141C4094D82C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5FED23-3BF1-4A68-B660-492C651EE795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C27429-2C82-4C57-B7CC-62FE9723E4EF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0" name="Marcador de posición de número de diapositiva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49BD86-8774-44D6-B764-617249AD43F8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12" name="Marcador de posición de número de diapositiva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6" name="Marcador de fech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B9C095-47B6-40E6-B8B1-485026BAA979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90C87F-AA4E-4F2C-9C29-897EAC3BF71A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8398048-5A25-40D5-B468-A26206AE4AA8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99645712-319F-4E90-BCEB-D987D92F516A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D1FE31BA-0339-46EE-ACF7-DCEDA255DE2F}" type="datetime1">
              <a:rPr lang="es-ES" noProof="0" smtClean="0"/>
              <a:t>21/03/2023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9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12" Type="http://schemas.openxmlformats.org/officeDocument/2006/relationships/image" Target="../media/image8.sv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11" Type="http://schemas.openxmlformats.org/officeDocument/2006/relationships/image" Target="../media/image7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2.png"/><Relationship Id="rId10" Type="http://schemas.openxmlformats.org/officeDocument/2006/relationships/image" Target="../media/image6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.png"/><Relationship Id="rId1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ángulo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0" y="-1116692"/>
            <a:ext cx="12192000" cy="8112722"/>
          </a:xfrm>
          <a:prstGeom prst="rect">
            <a:avLst/>
          </a:prstGeom>
        </p:spPr>
      </p:pic>
      <p:sp>
        <p:nvSpPr>
          <p:cNvPr id="35" name="Rectángulo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3"/>
            <a:ext cx="3214307" cy="2933229"/>
          </a:xfrm>
        </p:spPr>
        <p:txBody>
          <a:bodyPr rtlCol="0" anchor="b">
            <a:normAutofit/>
          </a:bodyPr>
          <a:lstStyle/>
          <a:p>
            <a:pPr algn="ctr"/>
            <a:r>
              <a:rPr lang="es-ES" sz="3500" dirty="0">
                <a:solidFill>
                  <a:schemeClr val="tx1"/>
                </a:solidFill>
              </a:rPr>
              <a:t>Clasificación de vehículos SUV con Deep </a:t>
            </a:r>
            <a:r>
              <a:rPr lang="es-ES" sz="3500" dirty="0" err="1">
                <a:solidFill>
                  <a:schemeClr val="tx1"/>
                </a:solidFill>
              </a:rPr>
              <a:t>Learning</a:t>
            </a:r>
            <a:r>
              <a:rPr lang="es-ES" sz="3500" dirty="0">
                <a:solidFill>
                  <a:schemeClr val="tx1"/>
                </a:solidFill>
              </a:rPr>
              <a:t> CNN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pPr rtl="0">
              <a:lnSpc>
                <a:spcPct val="100000"/>
              </a:lnSpc>
            </a:pPr>
            <a:r>
              <a:rPr lang="es-ES" sz="1600" dirty="0"/>
              <a:t>Felipe catalán</a:t>
            </a:r>
          </a:p>
        </p:txBody>
      </p: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FC76F84-6444-198C-E242-DE51A4BC99EE}"/>
              </a:ext>
            </a:extLst>
          </p:cNvPr>
          <p:cNvSpPr/>
          <p:nvPr/>
        </p:nvSpPr>
        <p:spPr>
          <a:xfrm>
            <a:off x="108284" y="84221"/>
            <a:ext cx="1347537" cy="157613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026" name="Picture 2" descr="logocolor - Admisión UTEM">
            <a:extLst>
              <a:ext uri="{FF2B5EF4-FFF2-40B4-BE49-F238E27FC236}">
                <a16:creationId xmlns:a16="http://schemas.microsoft.com/office/drawing/2014/main" id="{E4806B9D-74CB-A94B-CD25-390B40A40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82" y="192968"/>
            <a:ext cx="1003133" cy="128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996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57539A0-E201-8B8F-3559-357B4249F929}"/>
              </a:ext>
            </a:extLst>
          </p:cNvPr>
          <p:cNvSpPr/>
          <p:nvPr/>
        </p:nvSpPr>
        <p:spPr>
          <a:xfrm>
            <a:off x="437386" y="167639"/>
            <a:ext cx="11153035" cy="35312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F426CAA-609C-2ADC-19D9-85F266CCA9EA}"/>
              </a:ext>
            </a:extLst>
          </p:cNvPr>
          <p:cNvSpPr txBox="1"/>
          <p:nvPr/>
        </p:nvSpPr>
        <p:spPr>
          <a:xfrm>
            <a:off x="866274" y="167639"/>
            <a:ext cx="102749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Conclusión </a:t>
            </a:r>
          </a:p>
          <a:p>
            <a:pPr marL="285750" indent="-285750">
              <a:buFontTx/>
              <a:buChar char="-"/>
            </a:pPr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s-ES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Por lo expuesto anteriormente es posible concluir que es necesaria una mayor cantidad de imágenes de vehículos SUV para que el modelo pueda identificar mejor sus características, y se logre una clasificación más acertada. Además, esto se debe a la mayor cantidad de imágenes de vehículos No SUV, dada la conformación original de la data en donde las imágenes venían distribuidas de forma equitativa para 196 modelos diferentes de vehículos.</a:t>
            </a:r>
            <a:endParaRPr lang="es-CL" dirty="0"/>
          </a:p>
        </p:txBody>
      </p:sp>
      <p:pic>
        <p:nvPicPr>
          <p:cNvPr id="3" name="Picture 2" descr="logocolor - Admisión UTEM">
            <a:extLst>
              <a:ext uri="{FF2B5EF4-FFF2-40B4-BE49-F238E27FC236}">
                <a16:creationId xmlns:a16="http://schemas.microsoft.com/office/drawing/2014/main" id="{0D795DA7-796D-1E61-4392-8A8421E76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996" y="984946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03A4143-0F6B-0730-6F45-3BA439FF2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99" y="3823229"/>
            <a:ext cx="10904621" cy="253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9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F3A9D8-52C9-47CD-0107-426719352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Base de datos de vehículos.</a:t>
            </a:r>
            <a:endParaRPr lang="es-CL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F21DA70F-FE3E-04C6-BF5D-3AF989163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07112"/>
            <a:ext cx="3517567" cy="3064505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Generar un modelo de clasificación de automóviles cuando estos sean del tipo Sport </a:t>
            </a: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tility </a:t>
            </a: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ehicle (SUV).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F335FFC9-11CD-DF48-A9D9-29A17E8395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8533853"/>
              </p:ext>
            </p:extLst>
          </p:nvPr>
        </p:nvGraphicFramePr>
        <p:xfrm>
          <a:off x="4840448" y="234892"/>
          <a:ext cx="7180976" cy="64175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Gráfico 8" descr="Gráfico de barras con relleno sólido">
            <a:extLst>
              <a:ext uri="{FF2B5EF4-FFF2-40B4-BE49-F238E27FC236}">
                <a16:creationId xmlns:a16="http://schemas.microsoft.com/office/drawing/2014/main" id="{1222065B-441F-DD30-2EF3-3DFE85E4BA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89925" y="3705955"/>
            <a:ext cx="914400" cy="914400"/>
          </a:xfrm>
          <a:prstGeom prst="rect">
            <a:avLst/>
          </a:prstGeom>
        </p:spPr>
      </p:pic>
      <p:pic>
        <p:nvPicPr>
          <p:cNvPr id="11" name="Gráfico 10" descr="Diana con relleno sólido">
            <a:extLst>
              <a:ext uri="{FF2B5EF4-FFF2-40B4-BE49-F238E27FC236}">
                <a16:creationId xmlns:a16="http://schemas.microsoft.com/office/drawing/2014/main" id="{65A6438B-57EF-9A0A-BF28-0780F9FE4F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40615" y="766112"/>
            <a:ext cx="914400" cy="914400"/>
          </a:xfrm>
          <a:prstGeom prst="rect">
            <a:avLst/>
          </a:prstGeom>
        </p:spPr>
      </p:pic>
      <p:pic>
        <p:nvPicPr>
          <p:cNvPr id="13" name="Gráfico 12" descr="Engranajes con relleno sólido">
            <a:extLst>
              <a:ext uri="{FF2B5EF4-FFF2-40B4-BE49-F238E27FC236}">
                <a16:creationId xmlns:a16="http://schemas.microsoft.com/office/drawing/2014/main" id="{44320910-D93D-D6ED-ADD9-E703447DCC3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638800" y="2237646"/>
            <a:ext cx="914400" cy="914400"/>
          </a:xfrm>
          <a:prstGeom prst="rect">
            <a:avLst/>
          </a:prstGeom>
        </p:spPr>
      </p:pic>
      <p:pic>
        <p:nvPicPr>
          <p:cNvPr id="15" name="Gráfico 14" descr="Convertible con relleno sólido">
            <a:extLst>
              <a:ext uri="{FF2B5EF4-FFF2-40B4-BE49-F238E27FC236}">
                <a16:creationId xmlns:a16="http://schemas.microsoft.com/office/drawing/2014/main" id="{01DEFE58-0A47-8499-D60F-E0FDE6C301E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140615" y="5177488"/>
            <a:ext cx="914400" cy="914400"/>
          </a:xfrm>
          <a:prstGeom prst="rect">
            <a:avLst/>
          </a:prstGeom>
        </p:spPr>
      </p:pic>
      <p:pic>
        <p:nvPicPr>
          <p:cNvPr id="3" name="Picture 2" descr="logocolor - Admisión UTEM">
            <a:extLst>
              <a:ext uri="{FF2B5EF4-FFF2-40B4-BE49-F238E27FC236}">
                <a16:creationId xmlns:a16="http://schemas.microsoft.com/office/drawing/2014/main" id="{8F74775F-1FF6-4419-3578-9F703C8C2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10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605E5394-7190-C2FA-FD24-E563DDCE4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4" y="3880649"/>
            <a:ext cx="12107712" cy="1967501"/>
          </a:xfrm>
          <a:prstGeom prst="rect">
            <a:avLst/>
          </a:prstGeom>
          <a:noFill/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B57539A0-E201-8B8F-3559-357B4249F929}"/>
              </a:ext>
            </a:extLst>
          </p:cNvPr>
          <p:cNvSpPr/>
          <p:nvPr/>
        </p:nvSpPr>
        <p:spPr>
          <a:xfrm>
            <a:off x="437386" y="167639"/>
            <a:ext cx="3713509" cy="326136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F426CAA-609C-2ADC-19D9-85F266CCA9EA}"/>
              </a:ext>
            </a:extLst>
          </p:cNvPr>
          <p:cNvSpPr txBox="1"/>
          <p:nvPr/>
        </p:nvSpPr>
        <p:spPr>
          <a:xfrm>
            <a:off x="601579" y="167639"/>
            <a:ext cx="339290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Base de datos de Stanford</a:t>
            </a:r>
          </a:p>
          <a:p>
            <a:pPr marL="285750" indent="-285750">
              <a:buFontTx/>
              <a:buChar char="-"/>
            </a:pPr>
            <a:endParaRPr lang="es-ES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196 modelos diferentes de vehículos.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8144 imágenes etiquetadas con </a:t>
            </a:r>
            <a:r>
              <a:rPr lang="es-ES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6515 train, 1628 test.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rgbClr val="FFFF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Imagen ([3, 32, 32])</a:t>
            </a:r>
            <a:endParaRPr lang="es-CL" kern="100" dirty="0">
              <a:solidFill>
                <a:srgbClr val="FFFF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endParaRPr lang="es-CL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99A35F7-2E70-C8B4-8B51-23B067E87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411" y="220579"/>
            <a:ext cx="3208421" cy="320842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BC8352A-07CB-5D7E-B4E1-329133E1E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650" y="220579"/>
            <a:ext cx="3460964" cy="3427765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DFE4939F-8365-3CBC-A344-669E9DBEB06C}"/>
              </a:ext>
            </a:extLst>
          </p:cNvPr>
          <p:cNvSpPr txBox="1"/>
          <p:nvPr/>
        </p:nvSpPr>
        <p:spPr>
          <a:xfrm>
            <a:off x="7687340" y="6513970"/>
            <a:ext cx="11354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>
                <a:solidFill>
                  <a:schemeClr val="bg1"/>
                </a:solidFill>
              </a:rPr>
              <a:t>Fuente: https://ai.stanford.edu/~jkrause/cars/car_dataset.html</a:t>
            </a:r>
          </a:p>
        </p:txBody>
      </p:sp>
    </p:spTree>
    <p:extLst>
      <p:ext uri="{BB962C8B-B14F-4D97-AF65-F5344CB8AC3E}">
        <p14:creationId xmlns:p14="http://schemas.microsoft.com/office/powerpoint/2010/main" val="1777925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1era Función de perdida </a:t>
            </a:r>
          </a:p>
        </p:txBody>
      </p:sp>
      <p:pic>
        <p:nvPicPr>
          <p:cNvPr id="12" name="Marcador de contenido 11">
            <a:extLst>
              <a:ext uri="{FF2B5EF4-FFF2-40B4-BE49-F238E27FC236}">
                <a16:creationId xmlns:a16="http://schemas.microsoft.com/office/drawing/2014/main" id="{70071BE8-20DC-7BAA-997C-2BBDC7E75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8984" y="1207407"/>
            <a:ext cx="5928344" cy="4505540"/>
          </a:xfrm>
          <a:noFill/>
        </p:spPr>
      </p:pic>
      <p:sp>
        <p:nvSpPr>
          <p:cNvPr id="1038" name="Text Placeholder 3">
            <a:extLst>
              <a:ext uri="{FF2B5EF4-FFF2-40B4-BE49-F238E27FC236}">
                <a16:creationId xmlns:a16="http://schemas.microsoft.com/office/drawing/2014/main" id="{BB39DBD3-BBDE-E925-3F9A-B026B256E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lvl="0"/>
            <a:r>
              <a:rPr lang="es-ES" dirty="0"/>
              <a:t>C</a:t>
            </a:r>
            <a:r>
              <a:rPr lang="es-CL" dirty="0"/>
              <a:t>ross entropy loss para clasificación.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 err="1"/>
              <a:t>Epoch</a:t>
            </a:r>
            <a:r>
              <a:rPr lang="es-CL" dirty="0"/>
              <a:t> = 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Lr = 0,01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Hiperparametro</a:t>
            </a:r>
            <a:r>
              <a:rPr lang="es-CL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16</a:t>
            </a:r>
            <a:endParaRPr lang="es-CL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lvl="0"/>
            <a:endParaRPr lang="es-CL" dirty="0"/>
          </a:p>
        </p:txBody>
      </p:sp>
      <p:pic>
        <p:nvPicPr>
          <p:cNvPr id="13" name="Picture 2" descr="logocolor - Admisión UTEM">
            <a:extLst>
              <a:ext uri="{FF2B5EF4-FFF2-40B4-BE49-F238E27FC236}">
                <a16:creationId xmlns:a16="http://schemas.microsoft.com/office/drawing/2014/main" id="{C023BF28-C4E9-0848-D9B1-50AC19D73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29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1eras Métricas</a:t>
            </a:r>
            <a:endParaRPr lang="es-CL" dirty="0"/>
          </a:p>
        </p:txBody>
      </p:sp>
      <p:sp>
        <p:nvSpPr>
          <p:cNvPr id="1033" name="Text Placeholder 3">
            <a:extLst>
              <a:ext uri="{FF2B5EF4-FFF2-40B4-BE49-F238E27FC236}">
                <a16:creationId xmlns:a16="http://schemas.microsoft.com/office/drawing/2014/main" id="{7887BE9A-3468-E38A-2B90-08F5A1726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Gracias a que los valores de Accuracy son cercanos para las divisiones de la data train y test, es posible descartar la existencia de </a:t>
            </a:r>
            <a:r>
              <a:rPr lang="es-ES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overffiting</a:t>
            </a: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en el modelo, además se consiguieron valores altos lo cual es un buen indicio ya que el modelo clasifica de forma correcta mas del 80% de las observaciones.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6CB9B057-0416-C7F6-B908-5780AC3B9D1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524559" y="4983930"/>
          <a:ext cx="5927724" cy="736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963862">
                  <a:extLst>
                    <a:ext uri="{9D8B030D-6E8A-4147-A177-3AD203B41FA5}">
                      <a16:colId xmlns:a16="http://schemas.microsoft.com/office/drawing/2014/main" val="742615740"/>
                    </a:ext>
                  </a:extLst>
                </a:gridCol>
                <a:gridCol w="2963862">
                  <a:extLst>
                    <a:ext uri="{9D8B030D-6E8A-4147-A177-3AD203B41FA5}">
                      <a16:colId xmlns:a16="http://schemas.microsoft.com/office/drawing/2014/main" val="1249231369"/>
                    </a:ext>
                  </a:extLst>
                </a:gridCol>
              </a:tblGrid>
              <a:tr h="250315">
                <a:tc>
                  <a:txBody>
                    <a:bodyPr/>
                    <a:lstStyle/>
                    <a:p>
                      <a:r>
                        <a:rPr lang="es-CL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train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0,83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946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L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val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s-E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0,81</a:t>
                      </a:r>
                      <a:endParaRPr lang="es-CL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165096"/>
                  </a:ext>
                </a:extLst>
              </a:tr>
            </a:tbl>
          </a:graphicData>
        </a:graphic>
      </p:graphicFrame>
      <p:pic>
        <p:nvPicPr>
          <p:cNvPr id="5" name="Picture 2" descr="logocolor - Admisión UTEM">
            <a:extLst>
              <a:ext uri="{FF2B5EF4-FFF2-40B4-BE49-F238E27FC236}">
                <a16:creationId xmlns:a16="http://schemas.microsoft.com/office/drawing/2014/main" id="{2F83F32D-E1B6-4895-9A68-2B13F38DE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8CF816A-01D4-0EA0-02FC-10FFD6332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870" y="707189"/>
            <a:ext cx="3762729" cy="3762729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73397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2da Función de perdida </a:t>
            </a:r>
          </a:p>
        </p:txBody>
      </p:sp>
      <p:sp>
        <p:nvSpPr>
          <p:cNvPr id="1038" name="Text Placeholder 3">
            <a:extLst>
              <a:ext uri="{FF2B5EF4-FFF2-40B4-BE49-F238E27FC236}">
                <a16:creationId xmlns:a16="http://schemas.microsoft.com/office/drawing/2014/main" id="{BB39DBD3-BBDE-E925-3F9A-B026B256E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lvl="0"/>
            <a:r>
              <a:rPr lang="es-ES" dirty="0"/>
              <a:t>C</a:t>
            </a:r>
            <a:r>
              <a:rPr lang="es-CL" dirty="0"/>
              <a:t>ross entropy loss para clasificación.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 err="1"/>
              <a:t>Epoch</a:t>
            </a:r>
            <a:r>
              <a:rPr lang="es-CL" dirty="0"/>
              <a:t> = 80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Lr = 0,01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Hiperparametro</a:t>
            </a:r>
            <a:r>
              <a:rPr lang="es-CL" dirty="0">
                <a:solidFill>
                  <a:srgbClr val="D4D4D4"/>
                </a:solidFill>
                <a:latin typeface="Consolas" panose="020B0609020204030204" pitchFamily="49" charset="0"/>
              </a:rPr>
              <a:t> = 64</a:t>
            </a:r>
            <a:endParaRPr lang="es-CL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lvl="0"/>
            <a:endParaRPr lang="es-CL" dirty="0"/>
          </a:p>
        </p:txBody>
      </p:sp>
      <p:pic>
        <p:nvPicPr>
          <p:cNvPr id="13" name="Picture 2" descr="logocolor - Admisión UTEM">
            <a:extLst>
              <a:ext uri="{FF2B5EF4-FFF2-40B4-BE49-F238E27FC236}">
                <a16:creationId xmlns:a16="http://schemas.microsoft.com/office/drawing/2014/main" id="{C023BF28-C4E9-0848-D9B1-50AC19D73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87541578-093C-25DE-753D-B6CB538E6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59413" y="1234487"/>
            <a:ext cx="5927725" cy="4450939"/>
          </a:xfrm>
        </p:spPr>
      </p:pic>
    </p:spTree>
    <p:extLst>
      <p:ext uri="{BB962C8B-B14F-4D97-AF65-F5344CB8AC3E}">
        <p14:creationId xmlns:p14="http://schemas.microsoft.com/office/powerpoint/2010/main" val="330884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2das Métricas</a:t>
            </a:r>
            <a:endParaRPr lang="es-CL" dirty="0"/>
          </a:p>
        </p:txBody>
      </p:sp>
      <p:sp>
        <p:nvSpPr>
          <p:cNvPr id="1033" name="Text Placeholder 3">
            <a:extLst>
              <a:ext uri="{FF2B5EF4-FFF2-40B4-BE49-F238E27FC236}">
                <a16:creationId xmlns:a16="http://schemas.microsoft.com/office/drawing/2014/main" id="{7887BE9A-3468-E38A-2B90-08F5A1726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Baja probabilidad de </a:t>
            </a:r>
            <a:r>
              <a:rPr lang="es-CL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overfitting</a:t>
            </a:r>
            <a:r>
              <a:rPr lang="es-CL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Si bien aquí baja un poco el porcentaje de la data de prueba, se conservan estos valores dado que  se obtuvieron mejores resultados en las matrices de confusión presentadas más adelante.</a:t>
            </a:r>
            <a:endParaRPr lang="es-CL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6CB9B057-0416-C7F6-B908-5780AC3B9D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9737903"/>
              </p:ext>
            </p:extLst>
          </p:nvPr>
        </p:nvGraphicFramePr>
        <p:xfrm>
          <a:off x="5524559" y="4983930"/>
          <a:ext cx="5927724" cy="736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963862">
                  <a:extLst>
                    <a:ext uri="{9D8B030D-6E8A-4147-A177-3AD203B41FA5}">
                      <a16:colId xmlns:a16="http://schemas.microsoft.com/office/drawing/2014/main" val="742615740"/>
                    </a:ext>
                  </a:extLst>
                </a:gridCol>
                <a:gridCol w="2963862">
                  <a:extLst>
                    <a:ext uri="{9D8B030D-6E8A-4147-A177-3AD203B41FA5}">
                      <a16:colId xmlns:a16="http://schemas.microsoft.com/office/drawing/2014/main" val="1249231369"/>
                    </a:ext>
                  </a:extLst>
                </a:gridCol>
              </a:tblGrid>
              <a:tr h="250315">
                <a:tc>
                  <a:txBody>
                    <a:bodyPr/>
                    <a:lstStyle/>
                    <a:p>
                      <a:r>
                        <a:rPr lang="es-CL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train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0,87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946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L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val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s-E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0,80</a:t>
                      </a:r>
                      <a:endParaRPr lang="es-CL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165096"/>
                  </a:ext>
                </a:extLst>
              </a:tr>
            </a:tbl>
          </a:graphicData>
        </a:graphic>
      </p:graphicFrame>
      <p:pic>
        <p:nvPicPr>
          <p:cNvPr id="5" name="Picture 2" descr="logocolor - Admisión UTEM">
            <a:extLst>
              <a:ext uri="{FF2B5EF4-FFF2-40B4-BE49-F238E27FC236}">
                <a16:creationId xmlns:a16="http://schemas.microsoft.com/office/drawing/2014/main" id="{2F83F32D-E1B6-4895-9A68-2B13F38DE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10C13FF-20D7-4738-7A12-FCFBCCB96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072" y="813302"/>
            <a:ext cx="3762000" cy="37620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4810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71" y="786383"/>
            <a:ext cx="3890240" cy="2093975"/>
          </a:xfrm>
        </p:spPr>
        <p:txBody>
          <a:bodyPr anchor="b">
            <a:normAutofit/>
          </a:bodyPr>
          <a:lstStyle/>
          <a:p>
            <a:r>
              <a:rPr lang="es-ES" sz="3400" dirty="0"/>
              <a:t>Matriz de confusión base de entrenamiento</a:t>
            </a:r>
            <a:endParaRPr lang="es-CL" sz="3400" dirty="0"/>
          </a:p>
        </p:txBody>
      </p:sp>
      <p:sp>
        <p:nvSpPr>
          <p:cNvPr id="1033" name="Text Placeholder 3">
            <a:extLst>
              <a:ext uri="{FF2B5EF4-FFF2-40B4-BE49-F238E27FC236}">
                <a16:creationId xmlns:a16="http://schemas.microsoft.com/office/drawing/2014/main" id="{7887BE9A-3468-E38A-2B90-08F5A1726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modelo aprendió a clasificar muy bien los vehículos que no corresponden a SUV con 5161 observaciones acertadas, pero el modelo solo clasifico correctamente a 506 vehículos SUV mientras que en 620 casos clasifico a SUV como otros vehículos y 228 veces clasifico a otros vehículos como SUV.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logocolor - Admisión UTEM">
            <a:extLst>
              <a:ext uri="{FF2B5EF4-FFF2-40B4-BE49-F238E27FC236}">
                <a16:creationId xmlns:a16="http://schemas.microsoft.com/office/drawing/2014/main" id="{2F83F32D-E1B6-4895-9A68-2B13F38DE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0DE95C84-ECC3-5E25-6507-A49FC4DFFC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59412" y="1006732"/>
            <a:ext cx="6089076" cy="5040000"/>
          </a:xfrm>
        </p:spPr>
      </p:pic>
    </p:spTree>
    <p:extLst>
      <p:ext uri="{BB962C8B-B14F-4D97-AF65-F5344CB8AC3E}">
        <p14:creationId xmlns:p14="http://schemas.microsoft.com/office/powerpoint/2010/main" val="417438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195D6-6CB1-87B7-F08B-BF5114E4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s-ES" dirty="0"/>
              <a:t>Matriz de confusión base de prueba</a:t>
            </a:r>
            <a:endParaRPr lang="es-CL" dirty="0"/>
          </a:p>
        </p:txBody>
      </p:sp>
      <p:sp>
        <p:nvSpPr>
          <p:cNvPr id="1033" name="Text Placeholder 3">
            <a:extLst>
              <a:ext uri="{FF2B5EF4-FFF2-40B4-BE49-F238E27FC236}">
                <a16:creationId xmlns:a16="http://schemas.microsoft.com/office/drawing/2014/main" id="{7887BE9A-3468-E38A-2B90-08F5A1726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E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modelo aprendió a clasificar muy bien los vehículos que no corresponden a SUV con 1218 observaciones acertadas, pero el modelo solo clasifico correctamente a 85 vehículos SUV mientras que en 226 casos clasifico a SUV como otros vehículos y 100 veces clasifico a otros vehículos como SUV.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logocolor - Admisión UTEM">
            <a:extLst>
              <a:ext uri="{FF2B5EF4-FFF2-40B4-BE49-F238E27FC236}">
                <a16:creationId xmlns:a16="http://schemas.microsoft.com/office/drawing/2014/main" id="{2F83F32D-E1B6-4895-9A68-2B13F38DE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6" y="6071617"/>
            <a:ext cx="517425" cy="66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419D5325-F63F-A288-FE8A-AA3D2B00BF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59412" y="1006732"/>
            <a:ext cx="6089076" cy="5040000"/>
          </a:xfrm>
        </p:spPr>
      </p:pic>
    </p:spTree>
    <p:extLst>
      <p:ext uri="{BB962C8B-B14F-4D97-AF65-F5344CB8AC3E}">
        <p14:creationId xmlns:p14="http://schemas.microsoft.com/office/powerpoint/2010/main" val="58618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6108_TF22712842.potx" id="{4708C323-9511-41F2-A34B-4D9FB1CD758F}" vid="{2A25D6EF-FD31-443E-8F41-09AF3298DEF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{ED93F975-3146-48F5-BF3A-081516A60758}tf22712842_win32</Template>
  <TotalTime>1528</TotalTime>
  <Words>462</Words>
  <Application>Microsoft Office PowerPoint</Application>
  <PresentationFormat>Panorámica</PresentationFormat>
  <Paragraphs>53</Paragraphs>
  <Slides>10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Bookman Old Style</vt:lpstr>
      <vt:lpstr>Calibri</vt:lpstr>
      <vt:lpstr>Consolas</vt:lpstr>
      <vt:lpstr>Franklin Gothic Book</vt:lpstr>
      <vt:lpstr>1_RetrospectVTI</vt:lpstr>
      <vt:lpstr>Clasificación de vehículos SUV con Deep Learning CNN</vt:lpstr>
      <vt:lpstr>Base de datos de vehículos.</vt:lpstr>
      <vt:lpstr>Presentación de PowerPoint</vt:lpstr>
      <vt:lpstr>1era Función de perdida </vt:lpstr>
      <vt:lpstr>1eras Métricas</vt:lpstr>
      <vt:lpstr>2da Función de perdida </vt:lpstr>
      <vt:lpstr>2das Métricas</vt:lpstr>
      <vt:lpstr>Matriz de confusión base de entrenamiento</vt:lpstr>
      <vt:lpstr>Matriz de confusión base de prueba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Matriculados y Titulados en la educación superior</dc:title>
  <dc:creator>Felipe Ignacio Catalán Pérez</dc:creator>
  <cp:lastModifiedBy>Felipe Ignacio Catalán Pérez</cp:lastModifiedBy>
  <cp:revision>8</cp:revision>
  <dcterms:created xsi:type="dcterms:W3CDTF">2022-12-14T18:53:14Z</dcterms:created>
  <dcterms:modified xsi:type="dcterms:W3CDTF">2023-03-22T00:50:25Z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